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84" r:id="rId4"/>
    <p:sldId id="256" r:id="rId5"/>
    <p:sldId id="257" r:id="rId6"/>
    <p:sldId id="258" r:id="rId7"/>
    <p:sldId id="259" r:id="rId8"/>
    <p:sldId id="260" r:id="rId9"/>
    <p:sldId id="285" r:id="rId10"/>
    <p:sldId id="261" r:id="rId11"/>
    <p:sldId id="283" r:id="rId12"/>
    <p:sldId id="262" r:id="rId13"/>
    <p:sldId id="263" r:id="rId14"/>
    <p:sldId id="265" r:id="rId15"/>
    <p:sldId id="264" r:id="rId16"/>
    <p:sldId id="266" r:id="rId17"/>
    <p:sldId id="270" r:id="rId18"/>
    <p:sldId id="267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1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demo2.html?page=grid2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3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grid4.html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flex_direction.html" TargetMode="External"/><Relationship Id="rId2" Type="http://schemas.openxmlformats.org/officeDocument/2006/relationships/hyperlink" Target="../demoPages/flex1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1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flex2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3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65324-B508-2AF5-B454-726AA3A90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Flex and Grid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C6F8F-22D4-B0A1-EAED-A60B85FB7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dirty="0"/>
              <a:t>CSS Grid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t>Grid is a two-dimensional layout system allowing precise placement of items in rows and columns.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Grid Container 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4A534-E84F-5A3D-2534-F9758E4C9A14}"/>
              </a:ext>
            </a:extLst>
          </p:cNvPr>
          <p:cNvSpPr txBox="1"/>
          <p:nvPr/>
        </p:nvSpPr>
        <p:spPr>
          <a:xfrm>
            <a:off x="457200" y="1600200"/>
            <a:ext cx="5881255" cy="14773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61CF78-5AF5-7F3C-2094-C610A1CA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65" y="3675386"/>
            <a:ext cx="3722078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3955249-EE01-A08C-E9AA-025315C923B6}"/>
              </a:ext>
            </a:extLst>
          </p:cNvPr>
          <p:cNvSpPr txBox="1"/>
          <p:nvPr/>
        </p:nvSpPr>
        <p:spPr>
          <a:xfrm>
            <a:off x="392722" y="3337303"/>
            <a:ext cx="4572000" cy="230832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Item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4" name="Oval 3">
            <a:hlinkClick r:id="rId3" action="ppaction://hlinkfile"/>
            <a:extLst>
              <a:ext uri="{FF2B5EF4-FFF2-40B4-BE49-F238E27FC236}">
                <a16:creationId xmlns:a16="http://schemas.microsoft.com/office/drawing/2014/main" id="{657A532B-665D-0989-5EC0-1791DBC739D8}"/>
              </a:ext>
            </a:extLst>
          </p:cNvPr>
          <p:cNvSpPr/>
          <p:nvPr/>
        </p:nvSpPr>
        <p:spPr>
          <a:xfrm>
            <a:off x="7460673" y="5953991"/>
            <a:ext cx="1226127" cy="62937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Basic Grid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F79A7-386B-3E79-092C-3D879C89126D}"/>
              </a:ext>
            </a:extLst>
          </p:cNvPr>
          <p:cNvSpPr txBox="1"/>
          <p:nvPr/>
        </p:nvSpPr>
        <p:spPr>
          <a:xfrm>
            <a:off x="457200" y="1600200"/>
            <a:ext cx="5237018" cy="12003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container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1fr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7B7693-30BA-2807-8235-B4F909A07207}"/>
              </a:ext>
            </a:extLst>
          </p:cNvPr>
          <p:cNvSpPr txBox="1"/>
          <p:nvPr/>
        </p:nvSpPr>
        <p:spPr>
          <a:xfrm>
            <a:off x="457199" y="3017268"/>
            <a:ext cx="5237019" cy="15696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A07DDF25-D31A-8D55-1546-F5F6D901E906}"/>
              </a:ext>
            </a:extLst>
          </p:cNvPr>
          <p:cNvSpPr/>
          <p:nvPr/>
        </p:nvSpPr>
        <p:spPr>
          <a:xfrm>
            <a:off x="7647708" y="5735782"/>
            <a:ext cx="1039091" cy="57294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11A533-16E8-8608-EFF8-869F34953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744546"/>
            <a:ext cx="5631873" cy="107347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Grid Item </a:t>
            </a:r>
            <a:r>
              <a:rPr lang="en-GB" dirty="0"/>
              <a:t>positioning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FF877B-9729-128B-D462-847894587510}"/>
              </a:ext>
            </a:extLst>
          </p:cNvPr>
          <p:cNvSpPr txBox="1"/>
          <p:nvPr/>
        </p:nvSpPr>
        <p:spPr>
          <a:xfrm>
            <a:off x="457199" y="1600200"/>
            <a:ext cx="4416137" cy="310854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repeat(3,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1fr)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grid-template-rows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repeat(2,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150px)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400" b="1" dirty="0"/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.item2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grid-column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grid-row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387C8-1E10-C18A-B563-75AA565AAC74}"/>
              </a:ext>
            </a:extLst>
          </p:cNvPr>
          <p:cNvSpPr txBox="1"/>
          <p:nvPr/>
        </p:nvSpPr>
        <p:spPr>
          <a:xfrm>
            <a:off x="5008418" y="1600200"/>
            <a:ext cx="3543300" cy="138499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="item1"&gt;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="item2"&gt;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="item3"&gt;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3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="item4"&gt;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Item 4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F7B3C8-6609-E6FB-8145-ED1DAC7FF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18" y="3119260"/>
            <a:ext cx="3678382" cy="2314943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DF3AF50C-DE72-18A2-52EA-35C59B8E5939}"/>
              </a:ext>
            </a:extLst>
          </p:cNvPr>
          <p:cNvSpPr/>
          <p:nvPr/>
        </p:nvSpPr>
        <p:spPr>
          <a:xfrm>
            <a:off x="7460673" y="5860473"/>
            <a:ext cx="1226127" cy="5507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Grid Gallery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Each column should be </a:t>
            </a:r>
            <a:r>
              <a:rPr lang="en-GB" b="1" dirty="0"/>
              <a:t>at least 200px wide</a:t>
            </a:r>
            <a:r>
              <a:rPr lang="en-GB" dirty="0"/>
              <a:t>, but if there is more room, let it expand and share space equally.</a:t>
            </a:r>
          </a:p>
          <a:p>
            <a:r>
              <a:rPr lang="en-GB" dirty="0"/>
              <a:t>Below shows what happens when display shrinks.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55E57-83B6-AA87-CB41-86F54CE91248}"/>
              </a:ext>
            </a:extLst>
          </p:cNvPr>
          <p:cNvSpPr txBox="1"/>
          <p:nvPr/>
        </p:nvSpPr>
        <p:spPr>
          <a:xfrm>
            <a:off x="457200" y="1600200"/>
            <a:ext cx="8229600" cy="14773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grid-template-columns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repeat(auto-fit,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minmax(200px,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1fr))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1rem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39B780-8170-D110-DC07-99E6900ED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644587"/>
            <a:ext cx="5091545" cy="181449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A336E2D-5C4E-4341-AEB9-7500F6B00E4D}"/>
              </a:ext>
            </a:extLst>
          </p:cNvPr>
          <p:cNvSpPr/>
          <p:nvPr/>
        </p:nvSpPr>
        <p:spPr>
          <a:xfrm>
            <a:off x="7886700" y="5881255"/>
            <a:ext cx="872836" cy="57782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</a:t>
            </a:r>
            <a:r>
              <a:rPr dirty="0"/>
              <a:t> - Combined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09252"/>
            <a:ext cx="8229600" cy="4525963"/>
          </a:xfrm>
        </p:spPr>
        <p:txBody>
          <a:bodyPr/>
          <a:lstStyle/>
          <a:p>
            <a:r>
              <a:rPr lang="en-GB" dirty="0"/>
              <a:t>Create a page as seen below</a:t>
            </a:r>
            <a:br>
              <a:rPr lang="en-GB" dirty="0"/>
            </a:br>
            <a:r>
              <a:rPr b="1" dirty="0"/>
              <a:t>Header</a:t>
            </a:r>
            <a:r>
              <a:rPr dirty="0"/>
              <a:t>: Flexbox</a:t>
            </a:r>
            <a:r>
              <a:rPr lang="en-GB" dirty="0"/>
              <a:t> - </a:t>
            </a:r>
            <a:r>
              <a:rPr b="1" dirty="0"/>
              <a:t>Main </a:t>
            </a:r>
            <a:r>
              <a:rPr dirty="0"/>
              <a:t>section: Grid with </a:t>
            </a:r>
            <a:r>
              <a:rPr b="1" dirty="0"/>
              <a:t>sidebar </a:t>
            </a:r>
            <a:r>
              <a:rPr dirty="0"/>
              <a:t>and </a:t>
            </a:r>
            <a:r>
              <a:rPr b="1" dirty="0"/>
              <a:t>content</a:t>
            </a:r>
            <a:br>
              <a:rPr lang="en-GB" dirty="0"/>
            </a:br>
            <a:r>
              <a:rPr b="1" dirty="0"/>
              <a:t>Footer</a:t>
            </a:r>
            <a:r>
              <a:rPr dirty="0"/>
              <a:t>: Flex with centered text and icons</a:t>
            </a:r>
          </a:p>
          <a:p>
            <a:r>
              <a:rPr b="1" dirty="0"/>
              <a:t>Use media queries </a:t>
            </a:r>
            <a:r>
              <a:rPr dirty="0"/>
              <a:t>for mobile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C016F-E320-8CD2-22D1-815C2FCF1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8" y="2795858"/>
            <a:ext cx="8229600" cy="3879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Summary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</p:spPr>
        <p:txBody>
          <a:bodyPr anchor="t">
            <a:normAutofit/>
          </a:bodyPr>
          <a:lstStyle/>
          <a:p>
            <a:r>
              <a:rPr lang="en-GB" dirty="0"/>
              <a:t>In this chapter, you discovered how to use Flex and Grids to create a Responsive web page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Flexbox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Flexbox is a one-dimensional layout system for arranging items </a:t>
            </a:r>
            <a:br>
              <a:rPr lang="en-GB" dirty="0"/>
            </a:br>
            <a:r>
              <a:rPr dirty="0"/>
              <a:t>in rows or columns.</a:t>
            </a:r>
            <a:br>
              <a:rPr lang="en-GB" dirty="0"/>
            </a:br>
            <a:endParaRPr dirty="0"/>
          </a:p>
          <a:p>
            <a:r>
              <a:rPr b="1" dirty="0"/>
              <a:t>It helps with</a:t>
            </a:r>
            <a:endParaRPr lang="en-GB" b="1" dirty="0"/>
          </a:p>
          <a:p>
            <a:pPr lvl="1"/>
            <a:r>
              <a:rPr dirty="0"/>
              <a:t> alignment, </a:t>
            </a:r>
            <a:endParaRPr lang="en-GB" dirty="0"/>
          </a:p>
          <a:p>
            <a:pPr lvl="1"/>
            <a:r>
              <a:rPr dirty="0"/>
              <a:t>spacing, and </a:t>
            </a:r>
            <a:endParaRPr lang="en-GB" dirty="0"/>
          </a:p>
          <a:p>
            <a:pPr lvl="1"/>
            <a:r>
              <a:rPr dirty="0"/>
              <a:t>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D21B5-9B47-05EC-F7EF-8FA46B2A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2" y="2847109"/>
            <a:ext cx="4821382" cy="24106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Container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flex-direction: </a:t>
            </a:r>
            <a:br>
              <a:rPr lang="en-GB" b="1" dirty="0"/>
            </a:br>
            <a:r>
              <a:rPr lang="en-GB" dirty="0"/>
              <a:t>Sets layout direction — use </a:t>
            </a:r>
            <a:r>
              <a:rPr lang="en-GB" b="1" dirty="0"/>
              <a:t>row</a:t>
            </a:r>
            <a:r>
              <a:rPr lang="en-GB" dirty="0"/>
              <a:t> (horizontal) or </a:t>
            </a:r>
            <a:r>
              <a:rPr lang="en-GB" b="1" dirty="0"/>
              <a:t>column </a:t>
            </a:r>
            <a:r>
              <a:rPr lang="en-GB" dirty="0"/>
              <a:t>(vertical).</a:t>
            </a:r>
          </a:p>
          <a:p>
            <a:endParaRPr lang="en-GB" dirty="0"/>
          </a:p>
          <a:p>
            <a:r>
              <a:rPr lang="en-GB" b="1" dirty="0"/>
              <a:t>justify-content: </a:t>
            </a:r>
            <a:br>
              <a:rPr lang="en-GB" b="1" dirty="0"/>
            </a:br>
            <a:r>
              <a:rPr lang="en-GB" dirty="0"/>
              <a:t>Aligns items along the main axis —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 err="1"/>
              <a:t>center</a:t>
            </a:r>
            <a:r>
              <a:rPr lang="en-GB" dirty="0"/>
              <a:t>, or </a:t>
            </a:r>
            <a:r>
              <a:rPr lang="en-GB" b="1" dirty="0"/>
              <a:t>space-between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align-items: </a:t>
            </a:r>
            <a:br>
              <a:rPr lang="en-GB" b="1" dirty="0"/>
            </a:br>
            <a:r>
              <a:rPr lang="en-GB" dirty="0"/>
              <a:t>Aligns items on the cross axis — </a:t>
            </a:r>
            <a:r>
              <a:rPr lang="en-GB" b="1" dirty="0"/>
              <a:t>stretch</a:t>
            </a:r>
            <a:r>
              <a:rPr lang="en-GB" dirty="0"/>
              <a:t> fills space, </a:t>
            </a:r>
            <a:r>
              <a:rPr lang="en-GB" b="1" dirty="0" err="1"/>
              <a:t>center</a:t>
            </a:r>
            <a:r>
              <a:rPr lang="en-GB" dirty="0"/>
              <a:t> aligns neatly.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98965-14CB-FDCA-2665-0BBB42AFD445}"/>
              </a:ext>
            </a:extLst>
          </p:cNvPr>
          <p:cNvSpPr txBox="1"/>
          <p:nvPr/>
        </p:nvSpPr>
        <p:spPr>
          <a:xfrm>
            <a:off x="644236" y="4554399"/>
            <a:ext cx="7855527" cy="175432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flex-start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stretch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C22DAF26-0DE8-535A-E925-E5FDE7FE796D}"/>
              </a:ext>
            </a:extLst>
          </p:cNvPr>
          <p:cNvSpPr/>
          <p:nvPr/>
        </p:nvSpPr>
        <p:spPr>
          <a:xfrm>
            <a:off x="7855527" y="6235878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Item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dirty="0"/>
              <a:t>align-self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Overrides align-items for a single item — e.g., </a:t>
            </a:r>
            <a:r>
              <a:rPr lang="en-GB" b="1" dirty="0" err="1"/>
              <a:t>center</a:t>
            </a:r>
            <a:r>
              <a:rPr lang="en-GB" dirty="0"/>
              <a:t>,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/>
              <a:t>stretch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order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Controls item position — lower numbers appear first, </a:t>
            </a:r>
            <a:r>
              <a:rPr lang="en-GB" b="1" dirty="0"/>
              <a:t>default is 0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3451-C4EB-94AF-3872-61126B1EF5DE}"/>
              </a:ext>
            </a:extLst>
          </p:cNvPr>
          <p:cNvSpPr txBox="1"/>
          <p:nvPr/>
        </p:nvSpPr>
        <p:spPr>
          <a:xfrm>
            <a:off x="675409" y="3843724"/>
            <a:ext cx="7356764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grow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overrides 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item position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5473796D-1EAF-C30E-39D2-16F334590011}"/>
              </a:ext>
            </a:extLst>
          </p:cNvPr>
          <p:cNvSpPr/>
          <p:nvPr/>
        </p:nvSpPr>
        <p:spPr>
          <a:xfrm>
            <a:off x="7855527" y="6213764"/>
            <a:ext cx="1059873" cy="52993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Horizontal Navigation 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2EE03-E041-1838-A4F8-10889149A90E}"/>
              </a:ext>
            </a:extLst>
          </p:cNvPr>
          <p:cNvSpPr txBox="1"/>
          <p:nvPr/>
        </p:nvSpPr>
        <p:spPr>
          <a:xfrm>
            <a:off x="332510" y="1600200"/>
            <a:ext cx="5081154" cy="15696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7E19A-3E6A-B3BC-3BF8-93C427167AC4}"/>
              </a:ext>
            </a:extLst>
          </p:cNvPr>
          <p:cNvSpPr txBox="1"/>
          <p:nvPr/>
        </p:nvSpPr>
        <p:spPr>
          <a:xfrm>
            <a:off x="5798130" y="1600200"/>
            <a:ext cx="2867892" cy="156966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About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F2D4D-E702-038D-3554-C6824589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09559"/>
            <a:ext cx="8229600" cy="543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806AF3E-D0B3-C916-18C8-4AA82DC8E583}"/>
              </a:ext>
            </a:extLst>
          </p:cNvPr>
          <p:cNvSpPr/>
          <p:nvPr/>
        </p:nvSpPr>
        <p:spPr>
          <a:xfrm>
            <a:off x="7574973" y="5527964"/>
            <a:ext cx="1111827" cy="54351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Card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flex-wrap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Allows items to wrap onto multiple lines instead of shrinking</a:t>
            </a:r>
            <a:br>
              <a:rPr lang="en-GB" dirty="0"/>
            </a:br>
            <a:r>
              <a:rPr lang="en-GB" dirty="0"/>
              <a:t>use wrap for responsiveness.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flex: 1 1 calc(33.33% - 20px)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1 → item can grow</a:t>
            </a:r>
          </a:p>
          <a:p>
            <a:pPr marL="457200" lvl="1" indent="0">
              <a:buNone/>
            </a:pPr>
            <a:r>
              <a:rPr lang="en-GB" dirty="0"/>
              <a:t>1 → item can shrink</a:t>
            </a:r>
          </a:p>
          <a:p>
            <a:pPr marL="457200" lvl="1" indent="0">
              <a:buNone/>
            </a:pPr>
            <a:r>
              <a:rPr lang="en-GB" b="1" dirty="0"/>
              <a:t>calc(33.33% - 20px) </a:t>
            </a:r>
            <a:br>
              <a:rPr lang="en-GB" dirty="0"/>
            </a:br>
            <a:r>
              <a:rPr lang="en-GB" dirty="0"/>
              <a:t>→ base size (1/3 width minus gap)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7B81-A872-6042-2ACD-D26C87BFE70F}"/>
              </a:ext>
            </a:extLst>
          </p:cNvPr>
          <p:cNvSpPr txBox="1"/>
          <p:nvPr/>
        </p:nvSpPr>
        <p:spPr>
          <a:xfrm>
            <a:off x="4790207" y="2847518"/>
            <a:ext cx="4083628" cy="230832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calc(33.33%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250px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8B00A6-5D42-6580-B09A-AE448F9AD48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92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6D97-4D67-A614-9935-DA041AC4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029"/>
            <a:ext cx="8229600" cy="1143000"/>
          </a:xfrm>
        </p:spPr>
        <p:txBody>
          <a:bodyPr/>
          <a:lstStyle/>
          <a:p>
            <a:r>
              <a:rPr lang="en-GB" dirty="0"/>
              <a:t>Setting proportional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9027A-0842-8223-7C94-3A977849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example shows how to set double space for one element (flex:2)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A1C2-3BB8-1703-63C7-8628FC6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0" y="2072931"/>
            <a:ext cx="6430272" cy="8002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DD0D-EF5D-A72F-50E3-5D79CA8D96CF}"/>
              </a:ext>
            </a:extLst>
          </p:cNvPr>
          <p:cNvSpPr txBox="1"/>
          <p:nvPr/>
        </p:nvSpPr>
        <p:spPr>
          <a:xfrm>
            <a:off x="608719" y="3079175"/>
            <a:ext cx="4696692" cy="160043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="item middle"&gt;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0E5B3-3BAD-3B0A-892B-4FDA1D4E7D2A}"/>
              </a:ext>
            </a:extLst>
          </p:cNvPr>
          <p:cNvSpPr txBox="1"/>
          <p:nvPr/>
        </p:nvSpPr>
        <p:spPr>
          <a:xfrm>
            <a:off x="5573873" y="3079175"/>
            <a:ext cx="2618508" cy="304698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.middle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F5A50-A708-239F-0FAD-1B85A6E25CE3}"/>
              </a:ext>
            </a:extLst>
          </p:cNvPr>
          <p:cNvSpPr txBox="1"/>
          <p:nvPr/>
        </p:nvSpPr>
        <p:spPr>
          <a:xfrm>
            <a:off x="5679482" y="2630005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EF73-A9BC-C8CF-AB22-0D8652EA70C6}"/>
              </a:ext>
            </a:extLst>
          </p:cNvPr>
          <p:cNvSpPr txBox="1"/>
          <p:nvPr/>
        </p:nvSpPr>
        <p:spPr>
          <a:xfrm>
            <a:off x="2672164" y="2630004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7C4B-CC55-4B33-4317-AE86E8DCD44C}"/>
              </a:ext>
            </a:extLst>
          </p:cNvPr>
          <p:cNvSpPr txBox="1"/>
          <p:nvPr/>
        </p:nvSpPr>
        <p:spPr>
          <a:xfrm>
            <a:off x="4145972" y="2602247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Flex:2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FB87-DC90-DD83-35FB-10698FECB65E}"/>
              </a:ext>
            </a:extLst>
          </p:cNvPr>
          <p:cNvSpPr txBox="1"/>
          <p:nvPr/>
        </p:nvSpPr>
        <p:spPr>
          <a:xfrm>
            <a:off x="1759721" y="2609792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Flex:1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23437C-250B-AB99-129F-755F79C8B375}"/>
              </a:ext>
            </a:extLst>
          </p:cNvPr>
          <p:cNvSpPr txBox="1"/>
          <p:nvPr/>
        </p:nvSpPr>
        <p:spPr>
          <a:xfrm>
            <a:off x="6542808" y="2598783"/>
            <a:ext cx="701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 1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839916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Flex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62175" y="2609114"/>
            <a:ext cx="3967079" cy="2027834"/>
          </a:xfrm>
        </p:spPr>
        <p:txBody>
          <a:bodyPr/>
          <a:lstStyle/>
          <a:p>
            <a:r>
              <a:rPr b="1" dirty="0"/>
              <a:t>Use `flex-wrap: wrap` for responsiveness</a:t>
            </a:r>
          </a:p>
          <a:p>
            <a:br>
              <a:rPr lang="en-GB" b="1" dirty="0"/>
            </a:br>
            <a:r>
              <a:rPr b="1" dirty="0"/>
              <a:t>Combine `gap` with `flex` </a:t>
            </a:r>
            <a:br>
              <a:rPr lang="en-GB" b="1" dirty="0"/>
            </a:br>
            <a:r>
              <a:rPr b="1" dirty="0"/>
              <a:t>for consistent spacing</a:t>
            </a:r>
            <a:br>
              <a:rPr lang="en-GB" b="1" dirty="0"/>
            </a:br>
            <a:endParaRPr b="1" dirty="0"/>
          </a:p>
          <a:p>
            <a:r>
              <a:rPr b="1" dirty="0"/>
              <a:t>Test flex behavior at different </a:t>
            </a:r>
            <a:br>
              <a:rPr lang="en-GB" b="1" dirty="0"/>
            </a:br>
            <a:r>
              <a:rPr b="1" dirty="0"/>
              <a:t>screen widths</a:t>
            </a:r>
          </a:p>
        </p:txBody>
      </p:sp>
    </p:spTree>
    <p:extLst>
      <p:ext uri="{BB962C8B-B14F-4D97-AF65-F5344CB8AC3E}">
        <p14:creationId xmlns:p14="http://schemas.microsoft.com/office/powerpoint/2010/main" val="3887873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282A1-4E45-95A4-47E8-73477532F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– Flex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8C31A5-FEC6-A015-2B55-DF2FCF841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Experiment with different flex attributes</a:t>
            </a:r>
          </a:p>
        </p:txBody>
      </p:sp>
    </p:spTree>
    <p:extLst>
      <p:ext uri="{BB962C8B-B14F-4D97-AF65-F5344CB8AC3E}">
        <p14:creationId xmlns:p14="http://schemas.microsoft.com/office/powerpoint/2010/main" val="9915822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960</Words>
  <Application>Microsoft Office PowerPoint</Application>
  <PresentationFormat>On-screen Show (4:3)</PresentationFormat>
  <Paragraphs>161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Consolas</vt:lpstr>
      <vt:lpstr>Office Theme</vt:lpstr>
      <vt:lpstr>Cover Slides - Tech</vt:lpstr>
      <vt:lpstr>Cover Slides - Business/Marketing</vt:lpstr>
      <vt:lpstr>Flex and Grid</vt:lpstr>
      <vt:lpstr>Using Flexbox - Introduction</vt:lpstr>
      <vt:lpstr>Flex Container Properties</vt:lpstr>
      <vt:lpstr>Flex Item Properties</vt:lpstr>
      <vt:lpstr>Example: Horizontal Navigation Bar</vt:lpstr>
      <vt:lpstr>Responsive Card Layout</vt:lpstr>
      <vt:lpstr>Setting proportional size</vt:lpstr>
      <vt:lpstr>Flex Tips</vt:lpstr>
      <vt:lpstr>Lab – Flex</vt:lpstr>
      <vt:lpstr>CSS Grid - Introduction</vt:lpstr>
      <vt:lpstr>Grid Container Properties</vt:lpstr>
      <vt:lpstr>Basic Grid Layout</vt:lpstr>
      <vt:lpstr>Grid Item positioning</vt:lpstr>
      <vt:lpstr>Responsive Grid Gallery</vt:lpstr>
      <vt:lpstr>Lab - Combined Layout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45</cp:revision>
  <dcterms:created xsi:type="dcterms:W3CDTF">2013-01-27T09:14:16Z</dcterms:created>
  <dcterms:modified xsi:type="dcterms:W3CDTF">2025-07-20T18:53:42Z</dcterms:modified>
  <cp:category/>
</cp:coreProperties>
</file>